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9" r:id="rId13"/>
    <p:sldId id="268" r:id="rId14"/>
    <p:sldId id="270" r:id="rId15"/>
    <p:sldId id="267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erriweather" pitchFamily="2" charset="77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A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98"/>
    <p:restoredTop sz="95865"/>
  </p:normalViewPr>
  <p:slideViewPr>
    <p:cSldViewPr snapToGrid="0" snapToObjects="1">
      <p:cViewPr>
        <p:scale>
          <a:sx n="74" d="100"/>
          <a:sy n="74" d="100"/>
        </p:scale>
        <p:origin x="-56" y="-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068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C7EC-100D-85BC-925E-1632370E8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E7FB8-C076-0B3A-F76F-626CF29D2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BF84F-01EF-0F5F-935F-9833904B8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91D46-7EA3-69B6-B72B-3A4C9971A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10278-8ABA-21B4-936C-D48ABDA3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C42D6-186E-BD9E-207E-A77B70D6E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5E9659-98F7-1CAC-0D14-77E525684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758DB-7497-F6BE-E212-FC58FB6E51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71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1410F-721F-1B81-BA4B-97D3DF18F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8BFD5-B7CA-3D31-1B43-E76B5CB79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19251-A58E-4900-AAB5-D634B286B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8E7A8-47C1-DCAB-DA5F-9232EDE9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4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608AC-6B92-BB1A-7F7C-FA4D0CF8C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94AE5-B030-0D0E-0D97-E90D9D8D0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D194A4-086A-2B4E-FF05-6E51292A1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9ED2C-42F7-17B6-EB0A-468489C56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08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../Desktop/RCG%20Analyst,%20Revenue%20Strategy%20-%20Case%20Study/WTD%20Booking%20Ratio%20by%20Product%20&amp;%20Sailing%20Period.csv" TargetMode="External"/><Relationship Id="rId13" Type="http://schemas.openxmlformats.org/officeDocument/2006/relationships/hyperlink" Target="../Desktop/RCG%20Analyst,%20Revenue%20Strategy%20-%20Case%20Study/Track_case_study_data.xls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hyperlink" Target="../Desktop/RCG%20Analyst,%20Revenue%20Strategy%20-%20Case%20Study/Track%20Analyst%20Case%20Study.docx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../Desktop/RCG%20Analyst,%20Revenue%20Strategy%20-%20Case%20Study/cleaned_pax_build_data.csv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10.png"/><Relationship Id="rId15" Type="http://schemas.openxmlformats.org/officeDocument/2006/relationships/hyperlink" Target="../Desktop/RCG%20Analyst,%20Revenue%20Strategy%20-%20Case%20Study/RCG_WTD_Tracking_Dashboard.pbix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25.png"/><Relationship Id="rId14" Type="http://schemas.openxmlformats.org/officeDocument/2006/relationships/hyperlink" Target="../Desktop/RCG%20Analyst,%20Revenue%20Strategy%20-%20Case%20Study/wtd_data_cleaning_eda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hyperlink" Target="../Desktop/RCG%20Analyst,%20Revenue%20Strategy%20-%20Case%20Study/WTD%20Booking%20Ratio%20by%20Product%20&amp;%20Sailing%20Period.csv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25823"/>
            <a:ext cx="8280199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Royal Caribbean International</a:t>
            </a:r>
          </a:p>
          <a:p>
            <a:pPr marL="0" indent="0" algn="l">
              <a:lnSpc>
                <a:spcPts val="60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WTD Analytics &amp; Trend Tracker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350196" y="3522583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comprehensive analysis of booking patterns and revenue optimization strategies based on Week-To-Date (WTD) performance metrics.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350197" y="5581412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597E9"/>
          </a:solidFill>
          <a:ln w="7620">
            <a:solidFill>
              <a:srgbClr val="38383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99383" y="5730121"/>
            <a:ext cx="9644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Merriweather Medium" pitchFamily="34" charset="0"/>
                <a:ea typeface="Merriweather Medium" pitchFamily="34" charset="-122"/>
                <a:cs typeface="Merriweather Medium" pitchFamily="34" charset="-120"/>
              </a:rPr>
              <a:t>JL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477" y="5562957"/>
            <a:ext cx="1897856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Jiaman Li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+mj-lt"/>
                <a:ea typeface="Merriweather Bold" pitchFamily="34" charset="-122"/>
              </a:rPr>
              <a:t>June 19, 2025</a:t>
            </a:r>
            <a:endParaRPr lang="en-US" sz="2000" dirty="0">
              <a:latin typeface="+mj-lt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AC4A20AC-7061-B9C5-36FB-B94692D7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7"/>
    </mc:Choice>
    <mc:Fallback xmlns="">
      <p:transition spd="slow" advTm="14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07CA-EF1A-0D6B-02A9-A9B5D4E24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6CF0F018-FE62-2DE8-D380-6D000FD6EF8E}"/>
              </a:ext>
            </a:extLst>
          </p:cNvPr>
          <p:cNvSpPr/>
          <p:nvPr/>
        </p:nvSpPr>
        <p:spPr>
          <a:xfrm>
            <a:off x="4755080" y="3426976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36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II </a:t>
            </a: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Appendix: SQL Queries</a:t>
            </a:r>
            <a:endParaRPr lang="en-US" sz="360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7D0ED1CF-3726-B5BA-9BB5-785CBB69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9C6E6DD-6B3D-7D1E-3EDA-6C3D509CB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8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/>
        </p:nvSpPr>
        <p:spPr>
          <a:xfrm>
            <a:off x="7520583" y="732671"/>
            <a:ext cx="6286143" cy="2111336"/>
          </a:xfrm>
          <a:prstGeom prst="roundRect">
            <a:avLst>
              <a:gd name="adj" fmla="val 293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512844" y="732671"/>
            <a:ext cx="6301621" cy="1846302"/>
          </a:xfrm>
          <a:prstGeom prst="roundRect">
            <a:avLst>
              <a:gd name="adj" fmla="val 104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668577" y="849472"/>
            <a:ext cx="5990153" cy="199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COUNT(DISTINCT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m.meta_product_code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meta_products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COUNT(*) AS sailings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sailing_list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JOIN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meta_products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m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ON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s.rdss_product_code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m.rdss_product_code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&gt; CURRENT_DATE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sp>
        <p:nvSpPr>
          <p:cNvPr id="7" name="Text 5"/>
          <p:cNvSpPr/>
          <p:nvPr/>
        </p:nvSpPr>
        <p:spPr>
          <a:xfrm>
            <a:off x="839033" y="2988244"/>
            <a:ext cx="6286143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</a:t>
            </a:r>
            <a:r>
              <a:rPr lang="zh-CN" alt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that shows the ship that had the most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price changes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512844" y="2988244"/>
            <a:ext cx="6286143" cy="4775530"/>
          </a:xfrm>
          <a:prstGeom prst="roundRect">
            <a:avLst>
              <a:gd name="adj" fmla="val 330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489746" y="3475805"/>
            <a:ext cx="6301621" cy="2608580"/>
          </a:xfrm>
          <a:prstGeom prst="roundRect">
            <a:avLst>
              <a:gd name="adj" fmla="val 1181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660838" y="3105044"/>
            <a:ext cx="5990153" cy="1745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price,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LAG(price) OVER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PARTITION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pricing_history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COUNT(*)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change_count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WHERE price !=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change_count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MAX(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change_count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sp>
        <p:nvSpPr>
          <p:cNvPr id="11" name="Text 9"/>
          <p:cNvSpPr/>
          <p:nvPr/>
        </p:nvSpPr>
        <p:spPr>
          <a:xfrm>
            <a:off x="839033" y="6117073"/>
            <a:ext cx="1148572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7" name="Picture 16" descr="A close-up of a sailing list&#10;&#10;AI-generated content may be incorrect.">
            <a:extLst>
              <a:ext uri="{FF2B5EF4-FFF2-40B4-BE49-F238E27FC236}">
                <a16:creationId xmlns:a16="http://schemas.microsoft.com/office/drawing/2014/main" id="{8B612A8D-5DAB-698D-CCA4-492F38D3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3" y="4517160"/>
            <a:ext cx="6097344" cy="20556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8722E9-057E-CCB5-8115-CA3E7D07C713}"/>
              </a:ext>
            </a:extLst>
          </p:cNvPr>
          <p:cNvSpPr txBox="1"/>
          <p:nvPr/>
        </p:nvSpPr>
        <p:spPr>
          <a:xfrm>
            <a:off x="879232" y="6801399"/>
            <a:ext cx="6286144" cy="508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1700"/>
              </a:lnSpc>
              <a:buNone/>
              <a:defRPr sz="1050" i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defRPr>
            </a:lvl1pPr>
          </a:lstStyle>
          <a:p>
            <a:r>
              <a:rPr lang="en-US" dirty="0"/>
              <a:t>Note: The column </a:t>
            </a:r>
            <a:r>
              <a:rPr lang="en-US" dirty="0" err="1"/>
              <a:t>ship_code</a:t>
            </a:r>
            <a:r>
              <a:rPr lang="en-US" dirty="0"/>
              <a:t> is used consistently in place of ship to align with the sample data schema</a:t>
            </a:r>
          </a:p>
          <a:p>
            <a:r>
              <a:rPr lang="en-US" dirty="0"/>
              <a:t> and maintain naming clarity across all tables.</a:t>
            </a:r>
          </a:p>
          <a:p>
            <a:endParaRPr lang="en-US" dirty="0"/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3380C1A5-E6EC-9404-6711-02A2EFF389AE}"/>
              </a:ext>
            </a:extLst>
          </p:cNvPr>
          <p:cNvSpPr/>
          <p:nvPr/>
        </p:nvSpPr>
        <p:spPr>
          <a:xfrm>
            <a:off x="839033" y="732671"/>
            <a:ext cx="6286143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28600" indent="-228600">
              <a:lnSpc>
                <a:spcPts val="1950"/>
              </a:lnSpc>
              <a:buAutoNum type="arabicPeriod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to see how many </a:t>
            </a: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Meta_Products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</a:p>
          <a:p>
            <a:pPr>
              <a:lnSpc>
                <a:spcPts val="19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many sailings each Manager has for future sailings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279C2-214F-9CB0-4D95-EAA04E96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09BB74B-D531-1F15-FB29-94E1EEE6CB29}"/>
              </a:ext>
            </a:extLst>
          </p:cNvPr>
          <p:cNvSpPr/>
          <p:nvPr/>
        </p:nvSpPr>
        <p:spPr>
          <a:xfrm>
            <a:off x="839033" y="732671"/>
            <a:ext cx="6286143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</a:t>
            </a:r>
            <a:r>
              <a:rPr lang="zh-CN" alt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to get the average of all price changes made</a:t>
            </a:r>
          </a:p>
          <a:p>
            <a:pPr>
              <a:lnSpc>
                <a:spcPts val="260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 the past 5 days for each sailing (*ignore $0 changes*)</a:t>
            </a:r>
            <a:endParaRPr lang="en-US" sz="1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3BA9FB5-A007-F74A-61C0-51C992C831E5}"/>
              </a:ext>
            </a:extLst>
          </p:cNvPr>
          <p:cNvSpPr/>
          <p:nvPr/>
        </p:nvSpPr>
        <p:spPr>
          <a:xfrm>
            <a:off x="7512844" y="767794"/>
            <a:ext cx="6286143" cy="2228136"/>
          </a:xfrm>
          <a:prstGeom prst="roundRect">
            <a:avLst>
              <a:gd name="adj" fmla="val 293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A5AE827-9AA1-B2E6-1C68-0C215C562CCD}"/>
              </a:ext>
            </a:extLst>
          </p:cNvPr>
          <p:cNvSpPr/>
          <p:nvPr/>
        </p:nvSpPr>
        <p:spPr>
          <a:xfrm>
            <a:off x="7505105" y="767794"/>
            <a:ext cx="6301621" cy="3773552"/>
          </a:xfrm>
          <a:prstGeom prst="roundRect">
            <a:avLst>
              <a:gd name="adj" fmla="val 104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B8711F7-D885-616F-25A2-2A94D0B57DCF}"/>
              </a:ext>
            </a:extLst>
          </p:cNvPr>
          <p:cNvSpPr/>
          <p:nvPr/>
        </p:nvSpPr>
        <p:spPr>
          <a:xfrm>
            <a:off x="7660838" y="884595"/>
            <a:ext cx="5990153" cy="199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price,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LAG(price) OVER (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PARTITION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) AS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pricing_history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AVG(price -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AS avg_price_change_last_5_days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&gt;= CURRENT_DATE - INTERVAL '5 days'</a:t>
            </a: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AND price !=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endParaRPr lang="en-US" sz="1100" dirty="0">
              <a:solidFill>
                <a:srgbClr val="E2E6E9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100" dirty="0" err="1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rgbClr val="E2E6E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F5B68779-3C80-FE07-4A2D-4F5C3CC8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  <p:pic>
        <p:nvPicPr>
          <p:cNvPr id="2" name="Picture 1" descr="A close-up of a sailing list&#10;&#10;AI-generated content may be incorrect.">
            <a:extLst>
              <a:ext uri="{FF2B5EF4-FFF2-40B4-BE49-F238E27FC236}">
                <a16:creationId xmlns:a16="http://schemas.microsoft.com/office/drawing/2014/main" id="{70FF3B07-E121-8AC0-CCFF-14CC87651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33" y="4517160"/>
            <a:ext cx="6097344" cy="20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6DEE6-FD5B-9351-9154-15396E955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7CC99A6-FEE6-86A5-5E52-14C5F80F17E4}"/>
              </a:ext>
            </a:extLst>
          </p:cNvPr>
          <p:cNvSpPr/>
          <p:nvPr/>
        </p:nvSpPr>
        <p:spPr>
          <a:xfrm>
            <a:off x="7157370" y="505681"/>
            <a:ext cx="7306977" cy="6999300"/>
          </a:xfrm>
          <a:prstGeom prst="roundRect">
            <a:avLst>
              <a:gd name="adj" fmla="val 2937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AB15B57-3BE5-452D-2C49-EF78CE4DC378}"/>
              </a:ext>
            </a:extLst>
          </p:cNvPr>
          <p:cNvSpPr/>
          <p:nvPr/>
        </p:nvSpPr>
        <p:spPr>
          <a:xfrm>
            <a:off x="7571439" y="849473"/>
            <a:ext cx="3691403" cy="1994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price,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LAG(price) OVER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PARTITION BY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ORDER BY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run_date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) AS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pricing_history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*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price_change_log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WHERE price !=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prev_price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manager_last_change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MAX(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AS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price_changes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JOIN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sailing_list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ON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s.ship_code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AND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p.sail_date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s.sail_date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GROUP BY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s.manager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manager,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CURRENT_DATE -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days_since_last_price_change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manager_last_change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 MIN(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last_price_change_date</a:t>
            </a:r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manager_last_change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r>
              <a:rPr lang="zh-CN" altLang="en-US" sz="1100" dirty="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；</a:t>
            </a:r>
            <a:endParaRPr lang="en-US" sz="1100" dirty="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754BF32A-592F-A280-B176-718A847E793D}"/>
              </a:ext>
            </a:extLst>
          </p:cNvPr>
          <p:cNvSpPr/>
          <p:nvPr/>
        </p:nvSpPr>
        <p:spPr>
          <a:xfrm>
            <a:off x="839034" y="732671"/>
            <a:ext cx="5676722" cy="267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altLang="zh-CN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4.</a:t>
            </a:r>
            <a:r>
              <a:rPr lang="zh-CN" alt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Write a query that would allow us to see which manager </a:t>
            </a:r>
          </a:p>
          <a:p>
            <a:pPr>
              <a:lnSpc>
                <a:spcPts val="260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hasn't made a price change in the longest time</a:t>
            </a:r>
            <a:endParaRPr lang="en-US" sz="140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525F3B1D-699E-3671-1FE0-C27EE9A1F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  <p:pic>
        <p:nvPicPr>
          <p:cNvPr id="2" name="Picture 1" descr="A close-up of a sailing list&#10;&#10;AI-generated content may be incorrect.">
            <a:extLst>
              <a:ext uri="{FF2B5EF4-FFF2-40B4-BE49-F238E27FC236}">
                <a16:creationId xmlns:a16="http://schemas.microsoft.com/office/drawing/2014/main" id="{2555FFE5-760D-F554-F86C-E700841FB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33" y="4517160"/>
            <a:ext cx="6097344" cy="2055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2AFBAC-5674-5FDF-1F95-ECD0ECC64642}"/>
              </a:ext>
            </a:extLst>
          </p:cNvPr>
          <p:cNvSpPr txBox="1"/>
          <p:nvPr/>
        </p:nvSpPr>
        <p:spPr>
          <a:xfrm>
            <a:off x="11438041" y="1677921"/>
            <a:ext cx="3011607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price_change_gaps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SELECT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p.sail_date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p.price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p.prev_price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LAG(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OVER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PARTITION BY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p.sail_date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ORDER BY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p.run_date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 AS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day_gap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price_changes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price_gaps_with_manager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SELECT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s.manager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g.day_gap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FROM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price_change_gaps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JOIN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sailing_list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ON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s.ship_code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AND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g.sail_date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s.sail_date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WHERE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g.day_gap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NULL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manager,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MAX(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day_gap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AS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max_gap_days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price_gaps_with_manager</a:t>
            </a: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 manager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 BY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max_gap_days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574715-14CF-EBD8-189C-7AC0EB58901F}"/>
              </a:ext>
            </a:extLst>
          </p:cNvPr>
          <p:cNvCxnSpPr>
            <a:cxnSpLocks/>
          </p:cNvCxnSpPr>
          <p:nvPr/>
        </p:nvCxnSpPr>
        <p:spPr>
          <a:xfrm flipV="1">
            <a:off x="9747848" y="1846740"/>
            <a:ext cx="1690192" cy="16038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6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0C93-ED54-AA4E-B69B-0357EC483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4032C745-58B2-1C28-B9EE-F6A6BC17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4D5A6412-B226-FC4C-21CF-C7782EDAC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8934128C-7EEF-F1C3-9698-35D61BB1E7EB}"/>
              </a:ext>
            </a:extLst>
          </p:cNvPr>
          <p:cNvSpPr/>
          <p:nvPr/>
        </p:nvSpPr>
        <p:spPr>
          <a:xfrm>
            <a:off x="4002645" y="827484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0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Reference  </a:t>
            </a:r>
            <a:r>
              <a:rPr lang="en-US" sz="240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Click Link to Download!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5ABBBE9E-CAA0-EB54-ACD0-9C32F41412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489" t="3960" r="38971" b="41757"/>
          <a:stretch>
            <a:fillRect/>
          </a:stretch>
        </p:blipFill>
        <p:spPr>
          <a:xfrm>
            <a:off x="4282823" y="5921779"/>
            <a:ext cx="666013" cy="7449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030DA01-FB47-EDF2-C141-2BD9569ADBCB}"/>
              </a:ext>
            </a:extLst>
          </p:cNvPr>
          <p:cNvGrpSpPr/>
          <p:nvPr/>
        </p:nvGrpSpPr>
        <p:grpSpPr>
          <a:xfrm>
            <a:off x="4294720" y="4744532"/>
            <a:ext cx="1550545" cy="841582"/>
            <a:chOff x="4339837" y="1683543"/>
            <a:chExt cx="1550545" cy="841582"/>
          </a:xfrm>
        </p:grpSpPr>
        <p:pic>
          <p:nvPicPr>
            <p:cNvPr id="9" name="Image 1" descr="preencoded.png">
              <a:extLst>
                <a:ext uri="{FF2B5EF4-FFF2-40B4-BE49-F238E27FC236}">
                  <a16:creationId xmlns:a16="http://schemas.microsoft.com/office/drawing/2014/main" id="{6040BF52-BAC4-7788-F667-508D52D6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837" y="1683543"/>
              <a:ext cx="703111" cy="814981"/>
            </a:xfrm>
            <a:prstGeom prst="rect">
              <a:avLst/>
            </a:prstGeom>
          </p:spPr>
        </p:pic>
        <p:pic>
          <p:nvPicPr>
            <p:cNvPr id="11" name="Picture 10" descr="A blue and yellow snake logo&#10;&#10;AI-generated content may be incorrect.">
              <a:extLst>
                <a:ext uri="{FF2B5EF4-FFF2-40B4-BE49-F238E27FC236}">
                  <a16:creationId xmlns:a16="http://schemas.microsoft.com/office/drawing/2014/main" id="{9191FFCC-F77B-E49C-B919-0A7D16828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7270" y="1754046"/>
              <a:ext cx="703112" cy="771079"/>
            </a:xfrm>
            <a:prstGeom prst="rect">
              <a:avLst/>
            </a:prstGeom>
          </p:spPr>
        </p:pic>
      </p:grpSp>
      <p:pic>
        <p:nvPicPr>
          <p:cNvPr id="12" name="Picture 11" descr="A black and white logo&#10;&#10;AI-generated content may be incorrect.">
            <a:hlinkClick r:id="rId8"/>
            <a:extLst>
              <a:ext uri="{FF2B5EF4-FFF2-40B4-BE49-F238E27FC236}">
                <a16:creationId xmlns:a16="http://schemas.microsoft.com/office/drawing/2014/main" id="{DD8CDA72-36B3-982A-953D-E1460532259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4282823" y="7086033"/>
            <a:ext cx="558792" cy="630874"/>
          </a:xfrm>
          <a:prstGeom prst="rect">
            <a:avLst/>
          </a:prstGeom>
        </p:spPr>
      </p:pic>
      <p:pic>
        <p:nvPicPr>
          <p:cNvPr id="15" name="Picture 14" descr="A blue and black logo&#10;&#10;AI-generated content may be incorrect.">
            <a:extLst>
              <a:ext uri="{FF2B5EF4-FFF2-40B4-BE49-F238E27FC236}">
                <a16:creationId xmlns:a16="http://schemas.microsoft.com/office/drawing/2014/main" id="{A0EB9ED4-2ECA-BC68-931E-9C5DD17C2D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5725" y="2158625"/>
            <a:ext cx="610243" cy="568119"/>
          </a:xfrm>
          <a:prstGeom prst="rect">
            <a:avLst/>
          </a:prstGeom>
        </p:spPr>
      </p:pic>
      <p:pic>
        <p:nvPicPr>
          <p:cNvPr id="17" name="Picture 16" descr="A green square with white x on it&#10;&#10;AI-generated content may be incorrect.">
            <a:extLst>
              <a:ext uri="{FF2B5EF4-FFF2-40B4-BE49-F238E27FC236}">
                <a16:creationId xmlns:a16="http://schemas.microsoft.com/office/drawing/2014/main" id="{63435460-45B0-AE55-E731-E25629CB270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634" t="8776" r="13047" b="9397"/>
          <a:stretch>
            <a:fillRect/>
          </a:stretch>
        </p:blipFill>
        <p:spPr>
          <a:xfrm>
            <a:off x="4083204" y="3089010"/>
            <a:ext cx="935283" cy="715397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1A722DF5-732B-ECD6-5223-23EDEB01454E}"/>
              </a:ext>
            </a:extLst>
          </p:cNvPr>
          <p:cNvSpPr/>
          <p:nvPr/>
        </p:nvSpPr>
        <p:spPr>
          <a:xfrm>
            <a:off x="4013553" y="1667301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</a:rPr>
              <a:t>Original File &amp; Data:</a:t>
            </a:r>
            <a:endParaRPr lang="en-US" sz="2000" dirty="0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09195350-C01A-401D-BE72-C49C3029174C}"/>
              </a:ext>
            </a:extLst>
          </p:cNvPr>
          <p:cNvSpPr/>
          <p:nvPr/>
        </p:nvSpPr>
        <p:spPr>
          <a:xfrm>
            <a:off x="4002645" y="4223190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</a:rPr>
              <a:t>Submissions:</a:t>
            </a:r>
            <a:endParaRPr lang="en-US" sz="2000" dirty="0"/>
          </a:p>
        </p:txBody>
      </p:sp>
      <p:sp>
        <p:nvSpPr>
          <p:cNvPr id="20" name="Text 5">
            <a:hlinkClick r:id="rId12"/>
            <a:extLst>
              <a:ext uri="{FF2B5EF4-FFF2-40B4-BE49-F238E27FC236}">
                <a16:creationId xmlns:a16="http://schemas.microsoft.com/office/drawing/2014/main" id="{C8EB5048-B511-7B42-4DEE-73F708F68515}"/>
              </a:ext>
            </a:extLst>
          </p:cNvPr>
          <p:cNvSpPr/>
          <p:nvPr/>
        </p:nvSpPr>
        <p:spPr>
          <a:xfrm>
            <a:off x="6297288" y="2336411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Analyst Case </a:t>
            </a: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Study.docx</a:t>
            </a:r>
            <a:endParaRPr lang="en-US" sz="1400" dirty="0"/>
          </a:p>
        </p:txBody>
      </p:sp>
      <p:sp>
        <p:nvSpPr>
          <p:cNvPr id="21" name="Text 5">
            <a:hlinkClick r:id="rId13"/>
            <a:extLst>
              <a:ext uri="{FF2B5EF4-FFF2-40B4-BE49-F238E27FC236}">
                <a16:creationId xmlns:a16="http://schemas.microsoft.com/office/drawing/2014/main" id="{9748202F-2C30-DAFF-F6FC-FE3E3AEFC84E}"/>
              </a:ext>
            </a:extLst>
          </p:cNvPr>
          <p:cNvSpPr/>
          <p:nvPr/>
        </p:nvSpPr>
        <p:spPr>
          <a:xfrm>
            <a:off x="6297288" y="3302786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Track_case_study_data.xlsx</a:t>
            </a:r>
            <a:endParaRPr lang="en-US" sz="1400" dirty="0"/>
          </a:p>
        </p:txBody>
      </p:sp>
      <p:sp>
        <p:nvSpPr>
          <p:cNvPr id="22" name="Text 5">
            <a:hlinkClick r:id="rId14"/>
            <a:extLst>
              <a:ext uri="{FF2B5EF4-FFF2-40B4-BE49-F238E27FC236}">
                <a16:creationId xmlns:a16="http://schemas.microsoft.com/office/drawing/2014/main" id="{4C39954B-2665-83C5-F025-7E342A8C7DF0}"/>
              </a:ext>
            </a:extLst>
          </p:cNvPr>
          <p:cNvSpPr/>
          <p:nvPr/>
        </p:nvSpPr>
        <p:spPr>
          <a:xfrm>
            <a:off x="6297288" y="4990194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wtd_data_cleaning_eda.ipynb</a:t>
            </a:r>
            <a:endParaRPr lang="en-US" sz="1400" dirty="0"/>
          </a:p>
        </p:txBody>
      </p:sp>
      <p:sp>
        <p:nvSpPr>
          <p:cNvPr id="23" name="Text 5">
            <a:hlinkClick r:id="rId15"/>
            <a:extLst>
              <a:ext uri="{FF2B5EF4-FFF2-40B4-BE49-F238E27FC236}">
                <a16:creationId xmlns:a16="http://schemas.microsoft.com/office/drawing/2014/main" id="{AF871B64-1681-28B0-67A1-709AE668800E}"/>
              </a:ext>
            </a:extLst>
          </p:cNvPr>
          <p:cNvSpPr/>
          <p:nvPr/>
        </p:nvSpPr>
        <p:spPr>
          <a:xfrm>
            <a:off x="6297288" y="6119658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RCG_WTD_Tracking_Dashboard.pbix</a:t>
            </a:r>
            <a:endParaRPr lang="en-US" sz="1400" dirty="0"/>
          </a:p>
        </p:txBody>
      </p:sp>
      <p:sp>
        <p:nvSpPr>
          <p:cNvPr id="24" name="Text 5">
            <a:hlinkClick r:id="rId16"/>
            <a:extLst>
              <a:ext uri="{FF2B5EF4-FFF2-40B4-BE49-F238E27FC236}">
                <a16:creationId xmlns:a16="http://schemas.microsoft.com/office/drawing/2014/main" id="{88F94E2D-BC21-901E-4300-076D5917D74B}"/>
              </a:ext>
            </a:extLst>
          </p:cNvPr>
          <p:cNvSpPr/>
          <p:nvPr/>
        </p:nvSpPr>
        <p:spPr>
          <a:xfrm>
            <a:off x="6297288" y="7086033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cleaned_pax_build_data.csv</a:t>
            </a:r>
            <a:endParaRPr lang="en-US" sz="1400" dirty="0"/>
          </a:p>
        </p:txBody>
      </p:sp>
      <p:sp>
        <p:nvSpPr>
          <p:cNvPr id="25" name="Text 5">
            <a:hlinkClick r:id="rId8"/>
            <a:extLst>
              <a:ext uri="{FF2B5EF4-FFF2-40B4-BE49-F238E27FC236}">
                <a16:creationId xmlns:a16="http://schemas.microsoft.com/office/drawing/2014/main" id="{D347B61C-655E-12DE-9CEE-B6AB8542E823}"/>
              </a:ext>
            </a:extLst>
          </p:cNvPr>
          <p:cNvSpPr/>
          <p:nvPr/>
        </p:nvSpPr>
        <p:spPr>
          <a:xfrm>
            <a:off x="6297288" y="7426134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WTD Booking Ratio by Product &amp; Sailing </a:t>
            </a: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Period.csv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947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315199" y="3719989"/>
            <a:ext cx="601515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 !</a:t>
            </a:r>
            <a:endParaRPr lang="en-US" sz="44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F39CCE5E-9C41-2122-C9AE-3659DCFE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D100F843-A574-6B9F-5D18-9BB0C924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5940" y="673298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Table of Contents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55940" y="1801297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</a:t>
            </a:r>
            <a:endParaRPr lang="en-US" sz="2400" dirty="0">
              <a:solidFill>
                <a:srgbClr val="61A1FD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55940" y="2401014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55940" y="2830235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3-Step Approach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855940" y="3259455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 (EDA)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55940" y="3688675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2: WTD Analytics &amp; Trend Tracker Dashboard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55940" y="4117896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3: Business Analytics &amp; Insights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855940" y="4547116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750"/>
              </a:lnSpc>
              <a:buSzPct val="100000"/>
              <a:buChar char="•"/>
            </a:pPr>
            <a:r>
              <a:rPr lang="en-US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 - Risk Impact of Inaccurate WTD Expectations</a:t>
            </a:r>
            <a:endParaRPr lang="en-US" i="1" dirty="0"/>
          </a:p>
        </p:txBody>
      </p:sp>
      <p:sp>
        <p:nvSpPr>
          <p:cNvPr id="10" name="Text 8"/>
          <p:cNvSpPr/>
          <p:nvPr/>
        </p:nvSpPr>
        <p:spPr>
          <a:xfrm>
            <a:off x="855940" y="4976336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750"/>
              </a:lnSpc>
              <a:buSzPct val="100000"/>
              <a:buChar char="•"/>
            </a:pPr>
            <a:r>
              <a:rPr lang="en-US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II - Booking Patterns by Cruise Type</a:t>
            </a:r>
            <a:endParaRPr lang="en-US" i="1" dirty="0"/>
          </a:p>
        </p:txBody>
      </p:sp>
      <p:sp>
        <p:nvSpPr>
          <p:cNvPr id="11" name="Text 9"/>
          <p:cNvSpPr/>
          <p:nvPr/>
        </p:nvSpPr>
        <p:spPr>
          <a:xfrm>
            <a:off x="855940" y="5822771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61A1FD"/>
                </a:solidFill>
                <a:latin typeface="Merriweather" pitchFamily="34" charset="0"/>
              </a:rPr>
              <a:t>PART II</a:t>
            </a:r>
          </a:p>
        </p:txBody>
      </p:sp>
      <p:sp>
        <p:nvSpPr>
          <p:cNvPr id="12" name="Text 10"/>
          <p:cNvSpPr/>
          <p:nvPr/>
        </p:nvSpPr>
        <p:spPr>
          <a:xfrm>
            <a:off x="855940" y="6422489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Queries for Revenue Management</a:t>
            </a:r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endParaRPr lang="en-US" dirty="0">
              <a:solidFill>
                <a:srgbClr val="E2E6E9"/>
              </a:solidFill>
              <a:latin typeface="Merriweather" pitchFamily="34" charset="0"/>
            </a:endParaRPr>
          </a:p>
          <a:p>
            <a:pPr algn="l">
              <a:lnSpc>
                <a:spcPts val="2750"/>
              </a:lnSpc>
              <a:buSzPct val="100000"/>
            </a:pPr>
            <a:endParaRPr lang="en-US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43CD317C-5A13-0047-7759-0E2A77EC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D189D36B-3833-192F-BF97-25BC967CF796}"/>
              </a:ext>
            </a:extLst>
          </p:cNvPr>
          <p:cNvSpPr/>
          <p:nvPr/>
        </p:nvSpPr>
        <p:spPr>
          <a:xfrm>
            <a:off x="848080" y="6846113"/>
            <a:ext cx="12918519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Reference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65" y="3506122"/>
            <a:ext cx="833642" cy="8336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9562" y="4658011"/>
            <a:ext cx="3516555" cy="792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Merriweather" pitchFamily="2" charset="77"/>
              </a:rPr>
              <a:t>What is the expected WTD ratio for each product?</a:t>
            </a: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521" y="3515878"/>
            <a:ext cx="833642" cy="8336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67521" y="4658011"/>
            <a:ext cx="386767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600" dirty="0">
                <a:solidFill>
                  <a:schemeClr val="bg1"/>
                </a:solidFill>
                <a:latin typeface="Merriweather" pitchFamily="2" charset="77"/>
              </a:rPr>
              <a:t>How do bookings build by weekday and sailing period?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595" y="3515878"/>
            <a:ext cx="833642" cy="8336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46595" y="4658011"/>
            <a:ext cx="366190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3100"/>
              </a:lnSpc>
            </a:pPr>
            <a:r>
              <a:rPr lang="en-US" sz="1600" dirty="0">
                <a:solidFill>
                  <a:schemeClr val="bg1"/>
                </a:solidFill>
                <a:latin typeface="Merriweather" pitchFamily="2" charset="77"/>
              </a:rPr>
              <a:t>How can these insights help managers make timely pricing or inventory decisions?</a:t>
            </a: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8A6D2BED-4D14-6B0E-8026-0C5D56A11BB3}"/>
              </a:ext>
            </a:extLst>
          </p:cNvPr>
          <p:cNvSpPr/>
          <p:nvPr/>
        </p:nvSpPr>
        <p:spPr>
          <a:xfrm>
            <a:off x="855940" y="673298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4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 </a:t>
            </a: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</a:t>
            </a:r>
            <a:endParaRPr lang="en-US" sz="440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1286AE6A-03F2-F4F9-9EC8-3E72F4C22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DC6FA3-10BF-53F2-22CF-72A7D77DA58C}"/>
              </a:ext>
            </a:extLst>
          </p:cNvPr>
          <p:cNvSpPr txBox="1"/>
          <p:nvPr/>
        </p:nvSpPr>
        <p:spPr>
          <a:xfrm>
            <a:off x="739562" y="1669613"/>
            <a:ext cx="12244918" cy="87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erriweather" pitchFamily="2" charset="77"/>
              </a:rPr>
              <a:t>To support smarter revenue management, we need to understand how bookings build week-to-date and compare that to realistic targets.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444234" y="1512581"/>
            <a:ext cx="133588" cy="1968937"/>
          </a:xfrm>
          <a:prstGeom prst="roundRect">
            <a:avLst>
              <a:gd name="adj" fmla="val 42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11410" y="1646169"/>
            <a:ext cx="3150037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726158" y="1976925"/>
            <a:ext cx="8216174" cy="11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 and analyze historical booking data using Python(pandas, seaborn, matplotlib) tools</a:t>
            </a:r>
          </a:p>
          <a:p>
            <a:pPr>
              <a:lnSpc>
                <a:spcPts val="1650"/>
              </a:lnSpc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identify patterns.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10" y="2494259"/>
            <a:ext cx="847431" cy="98226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4847816" y="3708649"/>
            <a:ext cx="133588" cy="1776174"/>
          </a:xfrm>
          <a:prstGeom prst="roundRect">
            <a:avLst>
              <a:gd name="adj" fmla="val 42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114992" y="3842237"/>
            <a:ext cx="484382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2: WTD Analytics &amp; Trend Tracker Dashboard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129740" y="4172993"/>
            <a:ext cx="906625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interactive visualizations to track real-time booking performance.</a:t>
            </a:r>
            <a:endParaRPr lang="en-US" sz="1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rcRect l="20489" t="3960" r="38971" b="41757"/>
          <a:stretch>
            <a:fillRect/>
          </a:stretch>
        </p:blipFill>
        <p:spPr>
          <a:xfrm>
            <a:off x="5315493" y="4590902"/>
            <a:ext cx="794623" cy="888797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5276917" y="5686555"/>
            <a:ext cx="133588" cy="1701284"/>
          </a:xfrm>
          <a:prstGeom prst="roundRect">
            <a:avLst>
              <a:gd name="adj" fmla="val 420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>
            <a:off x="5544093" y="5820143"/>
            <a:ext cx="351162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3: Business Analytics &amp; Insights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5558841" y="6150899"/>
            <a:ext cx="886575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Derive actionable revenue optimization strategies from the data.</a:t>
            </a:r>
            <a:endParaRPr lang="en-US" sz="12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093" y="6514873"/>
            <a:ext cx="794623" cy="739378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420121F0-EEEE-DBEB-75C9-0DC575FE8E68}"/>
              </a:ext>
            </a:extLst>
          </p:cNvPr>
          <p:cNvSpPr/>
          <p:nvPr/>
        </p:nvSpPr>
        <p:spPr>
          <a:xfrm>
            <a:off x="4002645" y="827484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3600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 I </a:t>
            </a: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&amp; Methodology</a:t>
            </a:r>
            <a:endParaRPr lang="en-US" sz="3600" dirty="0"/>
          </a:p>
        </p:txBody>
      </p:sp>
      <p:pic>
        <p:nvPicPr>
          <p:cNvPr id="21" name="Picture 20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A611FF6B-FAA3-A502-82D8-709C12EB6E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t="27195" r="70704" b="35451"/>
          <a:stretch>
            <a:fillRect/>
          </a:stretch>
        </p:blipFill>
        <p:spPr>
          <a:xfrm>
            <a:off x="6598022" y="6424211"/>
            <a:ext cx="786915" cy="1003305"/>
          </a:xfrm>
          <a:prstGeom prst="rect">
            <a:avLst/>
          </a:prstGeom>
        </p:spPr>
      </p:pic>
      <p:pic>
        <p:nvPicPr>
          <p:cNvPr id="25" name="Picture 24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9C51525D-4F1A-9F35-1767-45BDF26C2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251" y="2603811"/>
            <a:ext cx="862771" cy="946172"/>
          </a:xfrm>
          <a:prstGeom prst="rect">
            <a:avLst/>
          </a:prstGeom>
        </p:spPr>
      </p:pic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169BB371-2118-5CE5-53C0-F373D30EF1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 (EDA)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31401" y="1663184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Used: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31401" y="2053828"/>
            <a:ext cx="641806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ecosystem with pandas, matplotlib.pyplot, and seaborn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 data manipulation and visualization.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31401" y="4114800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Step: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31401" y="4505444"/>
            <a:ext cx="6066214" cy="306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Added 'weekday' column based on run_date to identify daily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patterns.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31401" y="7054355"/>
            <a:ext cx="6418064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Note: Saturday shown as 0 due to no run activity captured on that day.</a:t>
            </a:r>
            <a:endParaRPr lang="en-US" sz="10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77" y="1663184"/>
            <a:ext cx="5768102" cy="2328916"/>
          </a:xfrm>
          <a:prstGeom prst="rect">
            <a:avLst/>
          </a:prstGeom>
        </p:spPr>
      </p:pic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477" y="4139524"/>
            <a:ext cx="5768101" cy="3314006"/>
          </a:xfrm>
          <a:prstGeom prst="rect">
            <a:avLst/>
          </a:prstGeom>
        </p:spPr>
      </p:pic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F87B0A36-ACA2-9CEC-98DB-554D9E3E1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316" y="541665"/>
            <a:ext cx="578644" cy="670679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A6A776E5-5CA4-4BE3-D0E7-A7BD7509C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  <p:pic>
        <p:nvPicPr>
          <p:cNvPr id="23" name="Picture 2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FAEB65F2-1B56-2D98-57C0-6BC2839B9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4612" y="605622"/>
            <a:ext cx="578645" cy="6345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32" y="4160436"/>
            <a:ext cx="6183410" cy="232891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rcRect r="3240" b="73781"/>
          <a:stretch>
            <a:fillRect/>
          </a:stretch>
        </p:blipFill>
        <p:spPr>
          <a:xfrm>
            <a:off x="7470476" y="2059285"/>
            <a:ext cx="5802850" cy="882053"/>
          </a:xfrm>
          <a:prstGeom prst="rect">
            <a:avLst/>
          </a:prstGeom>
        </p:spPr>
      </p:pic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03AC1BA5-EFC2-72AD-5895-A3DA54BE26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57" t="23879" r="13960" b="1247"/>
          <a:stretch>
            <a:fillRect/>
          </a:stretch>
        </p:blipFill>
        <p:spPr>
          <a:xfrm>
            <a:off x="7470477" y="2941338"/>
            <a:ext cx="5802850" cy="3548014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EB38DE48-0BE8-E36A-B248-CC97A3DB08F2}"/>
              </a:ext>
            </a:extLst>
          </p:cNvPr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1: Exploratory Data Analysis (EDA)</a:t>
            </a:r>
            <a:endParaRPr lang="en-US" sz="30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EBB16BAC-1E91-CDE7-BA60-5A6BB3D85879}"/>
              </a:ext>
            </a:extLst>
          </p:cNvPr>
          <p:cNvSpPr/>
          <p:nvPr/>
        </p:nvSpPr>
        <p:spPr>
          <a:xfrm>
            <a:off x="731401" y="1663184"/>
            <a:ext cx="2037755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Step:</a:t>
            </a:r>
            <a:endParaRPr lang="en-US" sz="20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290B5B4-6D5D-49BA-4003-BD859BF6B8CA}"/>
              </a:ext>
            </a:extLst>
          </p:cNvPr>
          <p:cNvSpPr/>
          <p:nvPr/>
        </p:nvSpPr>
        <p:spPr>
          <a:xfrm>
            <a:off x="731401" y="2053828"/>
            <a:ext cx="641806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Extreme outliers in passenger build were identified and removed using Interquartile Range (IQR) method.</a:t>
            </a:r>
          </a:p>
          <a:p>
            <a:pPr>
              <a:lnSpc>
                <a:spcPts val="2250"/>
              </a:lnSpc>
            </a:pPr>
            <a:endParaRPr lang="en-US" sz="14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improved data quality and ensured more accurate trend analysis.</a:t>
            </a:r>
            <a:endParaRPr lang="en-US" sz="1400" dirty="0"/>
          </a:p>
          <a:p>
            <a:pPr>
              <a:lnSpc>
                <a:spcPts val="2250"/>
              </a:lnSpc>
            </a:pPr>
            <a:endParaRPr lang="en-US" sz="140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E7D54A19-B93D-6B60-A3FB-717B527E0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639C6430-EDEA-194E-B486-E74026767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7316" y="541665"/>
            <a:ext cx="578644" cy="670679"/>
          </a:xfrm>
          <a:prstGeom prst="rect">
            <a:avLst/>
          </a:prstGeom>
        </p:spPr>
      </p:pic>
      <p:pic>
        <p:nvPicPr>
          <p:cNvPr id="19" name="Picture 1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088C4677-BD89-6A20-3FCF-A6FF5D8FD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4612" y="605622"/>
            <a:ext cx="578645" cy="6345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494" y="686039"/>
            <a:ext cx="812363" cy="7812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7002" y="2008465"/>
            <a:ext cx="186368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500" y="1490470"/>
            <a:ext cx="8086521" cy="45910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004834" y="2008465"/>
            <a:ext cx="186368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962E2D-C385-2AAD-C018-2507C5CD4F36}"/>
              </a:ext>
            </a:extLst>
          </p:cNvPr>
          <p:cNvGrpSpPr/>
          <p:nvPr/>
        </p:nvGrpSpPr>
        <p:grpSpPr>
          <a:xfrm>
            <a:off x="958929" y="6445424"/>
            <a:ext cx="3978683" cy="944003"/>
            <a:chOff x="958929" y="6376412"/>
            <a:chExt cx="3978683" cy="944003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929" y="6376412"/>
              <a:ext cx="541138" cy="541138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680447" y="6546747"/>
              <a:ext cx="2115503" cy="2253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Interactive Visualization</a:t>
              </a:r>
              <a:endParaRPr lang="en-US" sz="20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1680447" y="6858691"/>
              <a:ext cx="3257165" cy="4617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Real-time tracking of booking performance against WTD targets across products.</a:t>
              </a:r>
              <a:endParaRPr lang="en-US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979976-135A-A651-E20F-B6E03BB0B6B2}"/>
              </a:ext>
            </a:extLst>
          </p:cNvPr>
          <p:cNvGrpSpPr/>
          <p:nvPr/>
        </p:nvGrpSpPr>
        <p:grpSpPr>
          <a:xfrm>
            <a:off x="5514080" y="6497149"/>
            <a:ext cx="3978685" cy="833419"/>
            <a:chOff x="5377815" y="6486996"/>
            <a:chExt cx="3978685" cy="833419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7815" y="6486996"/>
              <a:ext cx="541138" cy="482279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6099333" y="6546747"/>
              <a:ext cx="1803916" cy="2253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Temporal Analysis</a:t>
              </a:r>
              <a:endParaRPr lang="en-US" sz="20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6099334" y="6858691"/>
              <a:ext cx="3257166" cy="4617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Daily and weekly booking patterns displayed for strategic pricing decisions.</a:t>
              </a:r>
              <a:endParaRPr lang="en-US" sz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98458F-A06A-9C45-0F53-0D47F853AE61}"/>
              </a:ext>
            </a:extLst>
          </p:cNvPr>
          <p:cNvGrpSpPr/>
          <p:nvPr/>
        </p:nvGrpSpPr>
        <p:grpSpPr>
          <a:xfrm>
            <a:off x="10069232" y="6445424"/>
            <a:ext cx="3697367" cy="944003"/>
            <a:chOff x="9796700" y="6376412"/>
            <a:chExt cx="3697367" cy="944003"/>
          </a:xfrm>
        </p:grpSpPr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96700" y="6376412"/>
              <a:ext cx="541138" cy="541138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10518218" y="6546747"/>
              <a:ext cx="1951792" cy="2253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Product Segmentation</a:t>
              </a:r>
              <a:endParaRPr lang="en-US" sz="2000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10518218" y="6858691"/>
              <a:ext cx="2975849" cy="4617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Separate tracking for different cruise types to identify product-specific trends.</a:t>
              </a:r>
              <a:endParaRPr lang="en-US" sz="1200" dirty="0"/>
            </a:p>
          </p:txBody>
        </p:sp>
      </p:grpSp>
      <p:sp>
        <p:nvSpPr>
          <p:cNvPr id="21" name="Text 0">
            <a:extLst>
              <a:ext uri="{FF2B5EF4-FFF2-40B4-BE49-F238E27FC236}">
                <a16:creationId xmlns:a16="http://schemas.microsoft.com/office/drawing/2014/main" id="{D30FB9D0-DA39-98DB-8426-F070D55A2A48}"/>
              </a:ext>
            </a:extLst>
          </p:cNvPr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2: WTD Analytics &amp; Trend Tracker Dashboard</a:t>
            </a:r>
            <a:endParaRPr lang="en-US" sz="3000" dirty="0"/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43F6FC6C-8B1C-5B49-0101-6263A514E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31401" y="1966609"/>
            <a:ext cx="630900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i="1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 - Risk Impact of Inaccurate WTD Expectations</a:t>
            </a:r>
            <a:endParaRPr lang="en-US" dirty="0">
              <a:solidFill>
                <a:srgbClr val="61A1FD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1" y="2507321"/>
            <a:ext cx="7410379" cy="4076945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7CF01F12-D0C9-8878-88FC-934D39473432}"/>
              </a:ext>
            </a:extLst>
          </p:cNvPr>
          <p:cNvSpPr/>
          <p:nvPr/>
        </p:nvSpPr>
        <p:spPr>
          <a:xfrm>
            <a:off x="731401" y="712113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50"/>
              </a:lnSpc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3: Business Analytics &amp; Insights</a:t>
            </a:r>
            <a:endParaRPr lang="en-US" sz="3000" dirty="0"/>
          </a:p>
        </p:txBody>
      </p:sp>
      <p:pic>
        <p:nvPicPr>
          <p:cNvPr id="21" name="Picture 20" descr="A black and white logo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B1B95817-CCE5-0823-5019-5AADCDA9FAE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31401" y="7058559"/>
            <a:ext cx="558792" cy="63087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47DFD87-13DF-A113-D81C-4412BD805DCA}"/>
              </a:ext>
            </a:extLst>
          </p:cNvPr>
          <p:cNvGrpSpPr/>
          <p:nvPr/>
        </p:nvGrpSpPr>
        <p:grpSpPr>
          <a:xfrm>
            <a:off x="8619419" y="2507321"/>
            <a:ext cx="4684106" cy="910829"/>
            <a:chOff x="8619419" y="2334791"/>
            <a:chExt cx="4684106" cy="910829"/>
          </a:xfrm>
        </p:grpSpPr>
        <p:sp>
          <p:nvSpPr>
            <p:cNvPr id="7" name="Text 2"/>
            <p:cNvSpPr/>
            <p:nvPr/>
          </p:nvSpPr>
          <p:spPr>
            <a:xfrm>
              <a:off x="8912857" y="2334791"/>
              <a:ext cx="1976199" cy="2470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Overestimated WTD</a:t>
              </a:r>
              <a:endParaRPr lang="en-US" dirty="0"/>
            </a:p>
          </p:txBody>
        </p:sp>
        <p:sp>
          <p:nvSpPr>
            <p:cNvPr id="8" name="Text 3"/>
            <p:cNvSpPr/>
            <p:nvPr/>
          </p:nvSpPr>
          <p:spPr>
            <a:xfrm>
              <a:off x="8912857" y="2739842"/>
              <a:ext cx="4390668" cy="5057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Inventory held too long, resulting in last-minute discounting and missed revenue opportunities.</a:t>
              </a:r>
              <a:endParaRPr lang="en-US" sz="1400" dirty="0"/>
            </a:p>
          </p:txBody>
        </p:sp>
        <p:sp>
          <p:nvSpPr>
            <p:cNvPr id="25" name="Shape 1">
              <a:extLst>
                <a:ext uri="{FF2B5EF4-FFF2-40B4-BE49-F238E27FC236}">
                  <a16:creationId xmlns:a16="http://schemas.microsoft.com/office/drawing/2014/main" id="{0E9117FD-637D-C8C0-437C-3406AD30A07C}"/>
                </a:ext>
              </a:extLst>
            </p:cNvPr>
            <p:cNvSpPr/>
            <p:nvPr/>
          </p:nvSpPr>
          <p:spPr>
            <a:xfrm>
              <a:off x="8619419" y="2334791"/>
              <a:ext cx="58755" cy="910829"/>
            </a:xfrm>
            <a:prstGeom prst="roundRect">
              <a:avLst>
                <a:gd name="adj" fmla="val 42015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4D5941-06FE-F56C-3275-443E4B519973}"/>
              </a:ext>
            </a:extLst>
          </p:cNvPr>
          <p:cNvGrpSpPr/>
          <p:nvPr/>
        </p:nvGrpSpPr>
        <p:grpSpPr>
          <a:xfrm>
            <a:off x="8619419" y="4090379"/>
            <a:ext cx="4680706" cy="910829"/>
            <a:chOff x="8622819" y="3917849"/>
            <a:chExt cx="4680706" cy="910829"/>
          </a:xfrm>
        </p:grpSpPr>
        <p:sp>
          <p:nvSpPr>
            <p:cNvPr id="10" name="Text 4"/>
            <p:cNvSpPr/>
            <p:nvPr/>
          </p:nvSpPr>
          <p:spPr>
            <a:xfrm>
              <a:off x="8912857" y="3917849"/>
              <a:ext cx="2061924" cy="2470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Underestimated WTD</a:t>
              </a:r>
              <a:endParaRPr lang="en-US" dirty="0"/>
            </a:p>
          </p:txBody>
        </p:sp>
        <p:sp>
          <p:nvSpPr>
            <p:cNvPr id="11" name="Text 5"/>
            <p:cNvSpPr/>
            <p:nvPr/>
          </p:nvSpPr>
          <p:spPr>
            <a:xfrm>
              <a:off x="8912857" y="4322900"/>
              <a:ext cx="4390668" cy="5057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Premature discounting leads to reduced revenue per passenger and margin erosion.</a:t>
              </a:r>
              <a:endParaRPr lang="en-US" sz="1400" dirty="0"/>
            </a:p>
          </p:txBody>
        </p:sp>
        <p:sp>
          <p:nvSpPr>
            <p:cNvPr id="26" name="Shape 1">
              <a:extLst>
                <a:ext uri="{FF2B5EF4-FFF2-40B4-BE49-F238E27FC236}">
                  <a16:creationId xmlns:a16="http://schemas.microsoft.com/office/drawing/2014/main" id="{3B4D67C1-C9C3-03F5-9C89-5DF10C4F0CD0}"/>
                </a:ext>
              </a:extLst>
            </p:cNvPr>
            <p:cNvSpPr/>
            <p:nvPr/>
          </p:nvSpPr>
          <p:spPr>
            <a:xfrm>
              <a:off x="8622819" y="3917849"/>
              <a:ext cx="58755" cy="910829"/>
            </a:xfrm>
            <a:prstGeom prst="roundRect">
              <a:avLst>
                <a:gd name="adj" fmla="val 42015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E456FE-6DEE-EE36-ACCE-32407CCB0C7C}"/>
              </a:ext>
            </a:extLst>
          </p:cNvPr>
          <p:cNvGrpSpPr/>
          <p:nvPr/>
        </p:nvGrpSpPr>
        <p:grpSpPr>
          <a:xfrm>
            <a:off x="8619419" y="5673437"/>
            <a:ext cx="4654729" cy="910829"/>
            <a:chOff x="8648796" y="5144669"/>
            <a:chExt cx="4654729" cy="910829"/>
          </a:xfrm>
        </p:grpSpPr>
        <p:sp>
          <p:nvSpPr>
            <p:cNvPr id="13" name="Text 6"/>
            <p:cNvSpPr/>
            <p:nvPr/>
          </p:nvSpPr>
          <p:spPr>
            <a:xfrm>
              <a:off x="8912857" y="5144669"/>
              <a:ext cx="1976199" cy="2470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Recommendation</a:t>
              </a:r>
              <a:endParaRPr lang="en-US" dirty="0"/>
            </a:p>
          </p:txBody>
        </p:sp>
        <p:sp>
          <p:nvSpPr>
            <p:cNvPr id="14" name="Text 7"/>
            <p:cNvSpPr/>
            <p:nvPr/>
          </p:nvSpPr>
          <p:spPr>
            <a:xfrm>
              <a:off x="8912857" y="5549720"/>
              <a:ext cx="4390668" cy="5057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4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Use WTD benchmarks to guide pricing. Monitor pacing weekly to optimize fill rates and margins.</a:t>
              </a:r>
              <a:endParaRPr lang="en-US" sz="1400" dirty="0"/>
            </a:p>
          </p:txBody>
        </p:sp>
        <p:sp>
          <p:nvSpPr>
            <p:cNvPr id="27" name="Shape 1">
              <a:extLst>
                <a:ext uri="{FF2B5EF4-FFF2-40B4-BE49-F238E27FC236}">
                  <a16:creationId xmlns:a16="http://schemas.microsoft.com/office/drawing/2014/main" id="{B7DC0A99-8F28-6BE7-39C3-D5579CFD83C1}"/>
                </a:ext>
              </a:extLst>
            </p:cNvPr>
            <p:cNvSpPr/>
            <p:nvPr/>
          </p:nvSpPr>
          <p:spPr>
            <a:xfrm>
              <a:off x="8648796" y="5144669"/>
              <a:ext cx="58755" cy="910829"/>
            </a:xfrm>
            <a:prstGeom prst="roundRect">
              <a:avLst>
                <a:gd name="adj" fmla="val 42015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 4">
            <a:hlinkClick r:id="rId4"/>
            <a:extLst>
              <a:ext uri="{FF2B5EF4-FFF2-40B4-BE49-F238E27FC236}">
                <a16:creationId xmlns:a16="http://schemas.microsoft.com/office/drawing/2014/main" id="{5E41FCD8-66A6-2411-4D7F-DC22EF8CC7F0}"/>
              </a:ext>
            </a:extLst>
          </p:cNvPr>
          <p:cNvSpPr/>
          <p:nvPr/>
        </p:nvSpPr>
        <p:spPr>
          <a:xfrm>
            <a:off x="1573053" y="7315080"/>
            <a:ext cx="6990727" cy="202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Click to download the ‘WTD Booking Ratio by Product &amp; Sailing </a:t>
            </a:r>
            <a:r>
              <a:rPr lang="en-US" sz="12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Period.csv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’</a:t>
            </a:r>
            <a:endParaRPr lang="en-US" sz="1200" dirty="0"/>
          </a:p>
        </p:txBody>
      </p:sp>
      <p:pic>
        <p:nvPicPr>
          <p:cNvPr id="32" name="Image 0" descr="preencoded.png">
            <a:extLst>
              <a:ext uri="{FF2B5EF4-FFF2-40B4-BE49-F238E27FC236}">
                <a16:creationId xmlns:a16="http://schemas.microsoft.com/office/drawing/2014/main" id="{BD0AAE8E-ECC9-5163-F50C-D672721BA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C3FF4FB5-FD40-EC76-FDF4-B6B57DE68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0494" y="686039"/>
            <a:ext cx="812363" cy="7812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03" y="2225615"/>
            <a:ext cx="9097559" cy="3274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9433" y="1360628"/>
            <a:ext cx="11002605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i="1" dirty="0">
                <a:solidFill>
                  <a:srgbClr val="61A1F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II - Differences in weekday booking patterns reflect operational setups (e.g., RM cadence), market behaviors (e.g., EMEA time zones), and product characteristics (e.g., B2C vs B2B demand mix). </a:t>
            </a:r>
            <a:endParaRPr lang="en-US" dirty="0">
              <a:solidFill>
                <a:srgbClr val="61A1FD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17DE49-9129-A059-13B5-23C32CBD4954}"/>
              </a:ext>
            </a:extLst>
          </p:cNvPr>
          <p:cNvGrpSpPr/>
          <p:nvPr/>
        </p:nvGrpSpPr>
        <p:grpSpPr>
          <a:xfrm>
            <a:off x="1419314" y="5851141"/>
            <a:ext cx="2508453" cy="1670550"/>
            <a:chOff x="825923" y="5916931"/>
            <a:chExt cx="2508453" cy="1670550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923" y="5916931"/>
              <a:ext cx="593510" cy="593510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825923" y="6686416"/>
              <a:ext cx="2508453" cy="9010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Caribbean products show strong midweek activity (Tues–Fri), reflecting higher B2C volume and structured Revenue Management workflows.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F8A33F-E2A5-E816-48BA-042583CAF0E0}"/>
              </a:ext>
            </a:extLst>
          </p:cNvPr>
          <p:cNvGrpSpPr/>
          <p:nvPr/>
        </p:nvGrpSpPr>
        <p:grpSpPr>
          <a:xfrm>
            <a:off x="4594844" y="5851141"/>
            <a:ext cx="2508573" cy="1445284"/>
            <a:chOff x="4148362" y="5916931"/>
            <a:chExt cx="2508573" cy="1445284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8362" y="5916931"/>
              <a:ext cx="593510" cy="593510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4148362" y="6686416"/>
              <a:ext cx="2508573" cy="6757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Europe builds gradually toward Friday, possibly due to EMEA time zone lag and regional consumer booking habits.</a:t>
              </a:r>
              <a:endParaRPr lang="en-US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7174D0-39F1-D7AE-4150-4530996BD485}"/>
              </a:ext>
            </a:extLst>
          </p:cNvPr>
          <p:cNvGrpSpPr/>
          <p:nvPr/>
        </p:nvGrpSpPr>
        <p:grpSpPr>
          <a:xfrm>
            <a:off x="7770494" y="5851141"/>
            <a:ext cx="2508574" cy="1445284"/>
            <a:chOff x="7470920" y="5916931"/>
            <a:chExt cx="2508574" cy="1445284"/>
          </a:xfrm>
        </p:grpSpPr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920" y="5916931"/>
              <a:ext cx="593510" cy="593510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7470921" y="6686416"/>
              <a:ext cx="2508573" cy="6757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Alaska shows a flatter, low-volume trend, suggesting B2B-oriented demand or fewer sailing opportunities.</a:t>
              </a:r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AE646F-5660-BE52-9C67-9F04EEA79044}"/>
              </a:ext>
            </a:extLst>
          </p:cNvPr>
          <p:cNvGrpSpPr/>
          <p:nvPr/>
        </p:nvGrpSpPr>
        <p:grpSpPr>
          <a:xfrm>
            <a:off x="10946144" y="5897984"/>
            <a:ext cx="2508573" cy="1445284"/>
            <a:chOff x="10793359" y="5916931"/>
            <a:chExt cx="2508573" cy="1445284"/>
          </a:xfrm>
        </p:grpSpPr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93359" y="5916931"/>
              <a:ext cx="593509" cy="593509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10793359" y="6686416"/>
              <a:ext cx="2508573" cy="6757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Sunday has the lowest activity across all products; Saturday data is structurally missing.</a:t>
              </a:r>
              <a:endParaRPr lang="en-US" sz="1200" dirty="0"/>
            </a:p>
          </p:txBody>
        </p:sp>
      </p:grp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CBFA881F-44B7-B3A7-EAE2-CB7A3C048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8536" y="772835"/>
            <a:ext cx="812363" cy="781288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91428312-CB6D-4396-5E0B-055A1CFD3533}"/>
              </a:ext>
            </a:extLst>
          </p:cNvPr>
          <p:cNvSpPr/>
          <p:nvPr/>
        </p:nvSpPr>
        <p:spPr>
          <a:xfrm>
            <a:off x="3706595" y="738902"/>
            <a:ext cx="6366748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50"/>
              </a:lnSpc>
            </a:pPr>
            <a:r>
              <a:rPr lang="en-US" sz="2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Overview: Total Pax Build varies significantly across products.</a:t>
            </a:r>
          </a:p>
        </p:txBody>
      </p:sp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3CA9A7D3-51BA-E48B-13E2-1D59513194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4245" y="7125026"/>
            <a:ext cx="1064709" cy="5988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9839</TotalTime>
  <Words>1548</Words>
  <Application>Microsoft Macintosh PowerPoint</Application>
  <PresentationFormat>Custom</PresentationFormat>
  <Paragraphs>225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Merriweather Bold</vt:lpstr>
      <vt:lpstr>Merriweather</vt:lpstr>
      <vt:lpstr>Merriweather Medium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Jiaman Li</cp:lastModifiedBy>
  <cp:revision>17</cp:revision>
  <dcterms:created xsi:type="dcterms:W3CDTF">2025-06-19T03:46:01Z</dcterms:created>
  <dcterms:modified xsi:type="dcterms:W3CDTF">2025-07-01T03:52:40Z</dcterms:modified>
</cp:coreProperties>
</file>